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11" r:id="rId5"/>
    <p:sldMasterId id="2147483728" r:id="rId6"/>
    <p:sldMasterId id="2147483740" r:id="rId7"/>
    <p:sldMasterId id="2147483752" r:id="rId8"/>
    <p:sldMasterId id="2147483764" r:id="rId9"/>
    <p:sldMasterId id="2147483776" r:id="rId10"/>
  </p:sldMasterIdLst>
  <p:notesMasterIdLst>
    <p:notesMasterId r:id="rId34"/>
  </p:notesMasterIdLst>
  <p:sldIdLst>
    <p:sldId id="257" r:id="rId11"/>
    <p:sldId id="258" r:id="rId12"/>
    <p:sldId id="281" r:id="rId13"/>
    <p:sldId id="288" r:id="rId14"/>
    <p:sldId id="289" r:id="rId15"/>
    <p:sldId id="290" r:id="rId16"/>
    <p:sldId id="291" r:id="rId17"/>
    <p:sldId id="292" r:id="rId18"/>
    <p:sldId id="284" r:id="rId19"/>
    <p:sldId id="282" r:id="rId20"/>
    <p:sldId id="285" r:id="rId21"/>
    <p:sldId id="296" r:id="rId22"/>
    <p:sldId id="286" r:id="rId23"/>
    <p:sldId id="293" r:id="rId24"/>
    <p:sldId id="280" r:id="rId25"/>
    <p:sldId id="299" r:id="rId26"/>
    <p:sldId id="300" r:id="rId27"/>
    <p:sldId id="297" r:id="rId28"/>
    <p:sldId id="298" r:id="rId29"/>
    <p:sldId id="287" r:id="rId30"/>
    <p:sldId id="294" r:id="rId31"/>
    <p:sldId id="295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61C2DC2-DE87-4FA4-89DE-699CA217C745}">
          <p14:sldIdLst>
            <p14:sldId id="257"/>
            <p14:sldId id="258"/>
            <p14:sldId id="281"/>
            <p14:sldId id="288"/>
            <p14:sldId id="289"/>
            <p14:sldId id="290"/>
            <p14:sldId id="291"/>
            <p14:sldId id="292"/>
            <p14:sldId id="284"/>
            <p14:sldId id="282"/>
            <p14:sldId id="285"/>
            <p14:sldId id="296"/>
            <p14:sldId id="286"/>
            <p14:sldId id="293"/>
            <p14:sldId id="280"/>
            <p14:sldId id="299"/>
            <p14:sldId id="300"/>
            <p14:sldId id="297"/>
            <p14:sldId id="298"/>
          </p14:sldIdLst>
        </p14:section>
        <p14:section name="Раздел без заголовка" id="{FD15BBD2-71E3-4ADE-8AB9-D2A3DC50E5E6}">
          <p14:sldIdLst>
            <p14:sldId id="287"/>
            <p14:sldId id="294"/>
            <p14:sldId id="295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671" autoAdjust="0"/>
  </p:normalViewPr>
  <p:slideViewPr>
    <p:cSldViewPr snapToGrid="0">
      <p:cViewPr varScale="1">
        <p:scale>
          <a:sx n="73" d="100"/>
          <a:sy n="73" d="100"/>
        </p:scale>
        <p:origin x="-1200" y="9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A6580-9A90-4709-869D-854DEE89227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E64995-8745-4AB2-A3AA-63739161398E}">
      <dgm:prSet/>
      <dgm:spPr/>
      <dgm:t>
        <a:bodyPr/>
        <a:lstStyle/>
        <a:p>
          <a:r>
            <a:rPr lang="en-US" dirty="0" smtClean="0"/>
            <a:t>1.Xalqaro </a:t>
          </a:r>
          <a:r>
            <a:rPr lang="en-US" dirty="0" err="1"/>
            <a:t>baholash</a:t>
          </a:r>
          <a:r>
            <a:rPr lang="en-US" dirty="0"/>
            <a:t> </a:t>
          </a:r>
          <a:r>
            <a:rPr lang="en-US" dirty="0" err="1"/>
            <a:t>dastur</a:t>
          </a:r>
          <a:r>
            <a:rPr lang="en-US" dirty="0"/>
            <a:t> </a:t>
          </a:r>
          <a:r>
            <a:rPr lang="en-US" dirty="0" err="1"/>
            <a:t>turlari</a:t>
          </a:r>
          <a:endParaRPr lang="en-US" dirty="0"/>
        </a:p>
      </dgm:t>
    </dgm:pt>
    <dgm:pt modelId="{5EAED56D-D463-4013-821C-E5DDBC167563}" type="parTrans" cxnId="{484D2CA8-C53E-42C6-AAC3-A636BBD03910}">
      <dgm:prSet/>
      <dgm:spPr/>
      <dgm:t>
        <a:bodyPr/>
        <a:lstStyle/>
        <a:p>
          <a:endParaRPr lang="en-US"/>
        </a:p>
      </dgm:t>
    </dgm:pt>
    <dgm:pt modelId="{42DE77FC-FA32-4431-801D-977F1C8721BA}" type="sibTrans" cxnId="{484D2CA8-C53E-42C6-AAC3-A636BBD03910}">
      <dgm:prSet/>
      <dgm:spPr/>
      <dgm:t>
        <a:bodyPr/>
        <a:lstStyle/>
        <a:p>
          <a:endParaRPr lang="en-US"/>
        </a:p>
      </dgm:t>
    </dgm:pt>
    <dgm:pt modelId="{DA148FC4-4147-47EC-983C-F5860F01C014}">
      <dgm:prSet/>
      <dgm:spPr/>
      <dgm:t>
        <a:bodyPr/>
        <a:lstStyle/>
        <a:p>
          <a:r>
            <a:rPr lang="en-US" dirty="0" smtClean="0">
              <a:latin typeface="Times New Roman"/>
              <a:ea typeface="Times New Roman"/>
            </a:rPr>
            <a:t>2.PİSA — </a:t>
          </a:r>
          <a:r>
            <a:rPr lang="en-US" dirty="0" err="1" smtClean="0">
              <a:latin typeface="Times New Roman"/>
              <a:ea typeface="Times New Roman"/>
            </a:rPr>
            <a:t>o'quvchilarni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ta'limiy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yutuqlarini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baholash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xalqaro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dasturi</a:t>
          </a:r>
          <a:r>
            <a:rPr lang="en-US" dirty="0" smtClean="0">
              <a:latin typeface="Times New Roman"/>
              <a:ea typeface="Times New Roman"/>
            </a:rPr>
            <a:t>.</a:t>
          </a:r>
        </a:p>
      </dgm:t>
    </dgm:pt>
    <dgm:pt modelId="{560AD646-5103-4E3C-B948-072CD011DB63}" type="parTrans" cxnId="{9054966E-0BF2-4810-8128-8B72DD428D8A}">
      <dgm:prSet/>
      <dgm:spPr/>
      <dgm:t>
        <a:bodyPr/>
        <a:lstStyle/>
        <a:p>
          <a:endParaRPr lang="ru-RU"/>
        </a:p>
      </dgm:t>
    </dgm:pt>
    <dgm:pt modelId="{2E129A0F-817B-4C57-A6E3-B520D29CCDE3}" type="sibTrans" cxnId="{9054966E-0BF2-4810-8128-8B72DD428D8A}">
      <dgm:prSet/>
      <dgm:spPr/>
      <dgm:t>
        <a:bodyPr/>
        <a:lstStyle/>
        <a:p>
          <a:endParaRPr lang="ru-RU"/>
        </a:p>
      </dgm:t>
    </dgm:pt>
    <dgm:pt modelId="{823E1B38-5E1B-4046-AA5D-2E54EAB1E962}">
      <dgm:prSet/>
      <dgm:spPr/>
      <dgm:t>
        <a:bodyPr/>
        <a:lstStyle/>
        <a:p>
          <a:r>
            <a:rPr lang="en-US" dirty="0" smtClean="0">
              <a:latin typeface="Times New Roman"/>
              <a:ea typeface="Times New Roman"/>
            </a:rPr>
            <a:t>3.PIRLS — </a:t>
          </a:r>
          <a:r>
            <a:rPr lang="en-US" dirty="0" err="1" smtClean="0">
              <a:latin typeface="Times New Roman"/>
              <a:ea typeface="Times New Roman"/>
            </a:rPr>
            <a:t>matnni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o'qish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va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tushunish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darajasini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aniqlovchi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xalqaro</a:t>
          </a:r>
          <a:r>
            <a:rPr lang="en-US" dirty="0" smtClean="0">
              <a:latin typeface="Times New Roman"/>
              <a:ea typeface="Times New Roman"/>
            </a:rPr>
            <a:t> </a:t>
          </a:r>
          <a:r>
            <a:rPr lang="en-US" dirty="0" err="1" smtClean="0">
              <a:latin typeface="Times New Roman"/>
              <a:ea typeface="Times New Roman"/>
            </a:rPr>
            <a:t>tadqiqot</a:t>
          </a:r>
          <a:r>
            <a:rPr lang="en-US" dirty="0" smtClean="0">
              <a:latin typeface="Times New Roman"/>
              <a:ea typeface="Times New Roman"/>
            </a:rPr>
            <a:t>.</a:t>
          </a:r>
          <a:endParaRPr lang="ru-RU" dirty="0">
            <a:latin typeface="Times New Roman"/>
            <a:ea typeface="Times New Roman"/>
          </a:endParaRPr>
        </a:p>
      </dgm:t>
    </dgm:pt>
    <dgm:pt modelId="{76C987E1-E7E8-4CE3-AB12-5406E2CB5F66}" type="parTrans" cxnId="{EA143FBF-42AB-4CCB-99A2-68621793ECDF}">
      <dgm:prSet/>
      <dgm:spPr/>
      <dgm:t>
        <a:bodyPr/>
        <a:lstStyle/>
        <a:p>
          <a:endParaRPr lang="ru-RU"/>
        </a:p>
      </dgm:t>
    </dgm:pt>
    <dgm:pt modelId="{88F5CA65-B911-4808-8286-C771F2837A52}" type="sibTrans" cxnId="{EA143FBF-42AB-4CCB-99A2-68621793ECDF}">
      <dgm:prSet/>
      <dgm:spPr/>
      <dgm:t>
        <a:bodyPr/>
        <a:lstStyle/>
        <a:p>
          <a:endParaRPr lang="ru-RU"/>
        </a:p>
      </dgm:t>
    </dgm:pt>
    <dgm:pt modelId="{7F8D7718-C9D7-DE49-9D53-80C30AA631D8}" type="pres">
      <dgm:prSet presAssocID="{9F0A6580-9A90-4709-869D-854DEE8922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3C679-3617-B242-B068-E3F4F6A56FF1}" type="pres">
      <dgm:prSet presAssocID="{74E64995-8745-4AB2-A3AA-63739161398E}" presName="parentText" presStyleLbl="node1" presStyleIdx="0" presStyleCnt="3" custScaleY="144360" custLinFactY="-198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7919D-308A-47AF-990B-A45E7F3617E7}" type="pres">
      <dgm:prSet presAssocID="{42DE77FC-FA32-4431-801D-977F1C8721BA}" presName="spacer" presStyleCnt="0"/>
      <dgm:spPr/>
    </dgm:pt>
    <dgm:pt modelId="{48195CE1-EA76-4DBF-A77B-817DB75813D4}" type="pres">
      <dgm:prSet presAssocID="{DA148FC4-4147-47EC-983C-F5860F01C014}" presName="parentText" presStyleLbl="node1" presStyleIdx="1" presStyleCnt="3" custScaleY="1386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6CB72-FB9E-4387-8901-2852A7E93978}" type="pres">
      <dgm:prSet presAssocID="{2E129A0F-817B-4C57-A6E3-B520D29CCDE3}" presName="spacer" presStyleCnt="0"/>
      <dgm:spPr/>
    </dgm:pt>
    <dgm:pt modelId="{9179DE41-AE16-49C3-97A3-38C66E410E83}" type="pres">
      <dgm:prSet presAssocID="{823E1B38-5E1B-4046-AA5D-2E54EAB1E962}" presName="parentText" presStyleLbl="node1" presStyleIdx="2" presStyleCnt="3" custScaleY="126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43FBF-42AB-4CCB-99A2-68621793ECDF}" srcId="{9F0A6580-9A90-4709-869D-854DEE892278}" destId="{823E1B38-5E1B-4046-AA5D-2E54EAB1E962}" srcOrd="2" destOrd="0" parTransId="{76C987E1-E7E8-4CE3-AB12-5406E2CB5F66}" sibTransId="{88F5CA65-B911-4808-8286-C771F2837A52}"/>
    <dgm:cxn modelId="{9054966E-0BF2-4810-8128-8B72DD428D8A}" srcId="{9F0A6580-9A90-4709-869D-854DEE892278}" destId="{DA148FC4-4147-47EC-983C-F5860F01C014}" srcOrd="1" destOrd="0" parTransId="{560AD646-5103-4E3C-B948-072CD011DB63}" sibTransId="{2E129A0F-817B-4C57-A6E3-B520D29CCDE3}"/>
    <dgm:cxn modelId="{A33143A4-7DEA-964E-99E0-2E01F0C6CF5E}" type="presOf" srcId="{9F0A6580-9A90-4709-869D-854DEE892278}" destId="{7F8D7718-C9D7-DE49-9D53-80C30AA631D8}" srcOrd="0" destOrd="0" presId="urn:microsoft.com/office/officeart/2005/8/layout/vList2"/>
    <dgm:cxn modelId="{A5380BEE-E768-4E3D-9AF9-FCF3AC5CE0C4}" type="presOf" srcId="{823E1B38-5E1B-4046-AA5D-2E54EAB1E962}" destId="{9179DE41-AE16-49C3-97A3-38C66E410E83}" srcOrd="0" destOrd="0" presId="urn:microsoft.com/office/officeart/2005/8/layout/vList2"/>
    <dgm:cxn modelId="{484D2CA8-C53E-42C6-AAC3-A636BBD03910}" srcId="{9F0A6580-9A90-4709-869D-854DEE892278}" destId="{74E64995-8745-4AB2-A3AA-63739161398E}" srcOrd="0" destOrd="0" parTransId="{5EAED56D-D463-4013-821C-E5DDBC167563}" sibTransId="{42DE77FC-FA32-4431-801D-977F1C8721BA}"/>
    <dgm:cxn modelId="{E8845079-33B3-C942-A273-9C5DCAAB355F}" type="presOf" srcId="{74E64995-8745-4AB2-A3AA-63739161398E}" destId="{B2A3C679-3617-B242-B068-E3F4F6A56FF1}" srcOrd="0" destOrd="0" presId="urn:microsoft.com/office/officeart/2005/8/layout/vList2"/>
    <dgm:cxn modelId="{6EC8E7BF-AA76-4D98-9DF1-A4E1A90DD4B9}" type="presOf" srcId="{DA148FC4-4147-47EC-983C-F5860F01C014}" destId="{48195CE1-EA76-4DBF-A77B-817DB75813D4}" srcOrd="0" destOrd="0" presId="urn:microsoft.com/office/officeart/2005/8/layout/vList2"/>
    <dgm:cxn modelId="{9545F05B-00C2-8847-8847-D10C34055A50}" type="presParOf" srcId="{7F8D7718-C9D7-DE49-9D53-80C30AA631D8}" destId="{B2A3C679-3617-B242-B068-E3F4F6A56FF1}" srcOrd="0" destOrd="0" presId="urn:microsoft.com/office/officeart/2005/8/layout/vList2"/>
    <dgm:cxn modelId="{A9D75A56-54B2-4F46-99BD-E441A7FCD0E2}" type="presParOf" srcId="{7F8D7718-C9D7-DE49-9D53-80C30AA631D8}" destId="{AAF7919D-308A-47AF-990B-A45E7F3617E7}" srcOrd="1" destOrd="0" presId="urn:microsoft.com/office/officeart/2005/8/layout/vList2"/>
    <dgm:cxn modelId="{FB8F3D69-AC75-41E4-86E9-4971D296E7C6}" type="presParOf" srcId="{7F8D7718-C9D7-DE49-9D53-80C30AA631D8}" destId="{48195CE1-EA76-4DBF-A77B-817DB75813D4}" srcOrd="2" destOrd="0" presId="urn:microsoft.com/office/officeart/2005/8/layout/vList2"/>
    <dgm:cxn modelId="{4FAD6FBB-BC73-46CE-B952-857C42B6B198}" type="presParOf" srcId="{7F8D7718-C9D7-DE49-9D53-80C30AA631D8}" destId="{84A6CB72-FB9E-4387-8901-2852A7E93978}" srcOrd="3" destOrd="0" presId="urn:microsoft.com/office/officeart/2005/8/layout/vList2"/>
    <dgm:cxn modelId="{FBAE67FC-BA2A-4883-ACFF-9217D7B70A17}" type="presParOf" srcId="{7F8D7718-C9D7-DE49-9D53-80C30AA631D8}" destId="{9179DE41-AE16-49C3-97A3-38C66E410E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3C679-3617-B242-B068-E3F4F6A56FF1}">
      <dsp:nvSpPr>
        <dsp:cNvPr id="0" name=""/>
        <dsp:cNvSpPr/>
      </dsp:nvSpPr>
      <dsp:spPr>
        <a:xfrm>
          <a:off x="0" y="0"/>
          <a:ext cx="6737131" cy="17565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1.Xalqaro </a:t>
          </a:r>
          <a:r>
            <a:rPr lang="en-US" sz="3200" kern="1200" dirty="0" err="1"/>
            <a:t>baholash</a:t>
          </a:r>
          <a:r>
            <a:rPr lang="en-US" sz="3200" kern="1200" dirty="0"/>
            <a:t> </a:t>
          </a:r>
          <a:r>
            <a:rPr lang="en-US" sz="3200" kern="1200" dirty="0" err="1"/>
            <a:t>dastur</a:t>
          </a:r>
          <a:r>
            <a:rPr lang="en-US" sz="3200" kern="1200" dirty="0"/>
            <a:t> </a:t>
          </a:r>
          <a:r>
            <a:rPr lang="en-US" sz="3200" kern="1200" dirty="0" err="1"/>
            <a:t>turlari</a:t>
          </a:r>
          <a:endParaRPr lang="en-US" sz="3200" kern="1200" dirty="0"/>
        </a:p>
      </dsp:txBody>
      <dsp:txXfrm>
        <a:off x="85749" y="85749"/>
        <a:ext cx="6565633" cy="1585074"/>
      </dsp:txXfrm>
    </dsp:sp>
    <dsp:sp modelId="{48195CE1-EA76-4DBF-A77B-817DB75813D4}">
      <dsp:nvSpPr>
        <dsp:cNvPr id="0" name=""/>
        <dsp:cNvSpPr/>
      </dsp:nvSpPr>
      <dsp:spPr>
        <a:xfrm>
          <a:off x="0" y="2049519"/>
          <a:ext cx="6737131" cy="1686679"/>
        </a:xfrm>
        <a:prstGeom prst="roundRect">
          <a:avLst/>
        </a:prstGeom>
        <a:solidFill>
          <a:schemeClr val="accent2">
            <a:hueOff val="-745210"/>
            <a:satOff val="-4879"/>
            <a:lumOff val="-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/>
              <a:ea typeface="Times New Roman"/>
            </a:rPr>
            <a:t>2.PİSA — </a:t>
          </a:r>
          <a:r>
            <a:rPr lang="en-US" sz="3200" kern="1200" dirty="0" err="1" smtClean="0">
              <a:latin typeface="Times New Roman"/>
              <a:ea typeface="Times New Roman"/>
            </a:rPr>
            <a:t>o'quvchilarni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ta'limiy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yutuqlarini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baholash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xalqaro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dasturi</a:t>
          </a:r>
          <a:r>
            <a:rPr lang="en-US" sz="3200" kern="1200" dirty="0" smtClean="0">
              <a:latin typeface="Times New Roman"/>
              <a:ea typeface="Times New Roman"/>
            </a:rPr>
            <a:t>.</a:t>
          </a:r>
        </a:p>
      </dsp:txBody>
      <dsp:txXfrm>
        <a:off x="82337" y="2131856"/>
        <a:ext cx="6572457" cy="1522005"/>
      </dsp:txXfrm>
    </dsp:sp>
    <dsp:sp modelId="{9179DE41-AE16-49C3-97A3-38C66E410E83}">
      <dsp:nvSpPr>
        <dsp:cNvPr id="0" name=""/>
        <dsp:cNvSpPr/>
      </dsp:nvSpPr>
      <dsp:spPr>
        <a:xfrm>
          <a:off x="0" y="3828358"/>
          <a:ext cx="6737131" cy="1538217"/>
        </a:xfrm>
        <a:prstGeom prst="roundRect">
          <a:avLst/>
        </a:prstGeom>
        <a:solidFill>
          <a:schemeClr val="accent2">
            <a:hueOff val="-1490421"/>
            <a:satOff val="-9757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/>
              <a:ea typeface="Times New Roman"/>
            </a:rPr>
            <a:t>3.PIRLS — </a:t>
          </a:r>
          <a:r>
            <a:rPr lang="en-US" sz="3200" kern="1200" dirty="0" err="1" smtClean="0">
              <a:latin typeface="Times New Roman"/>
              <a:ea typeface="Times New Roman"/>
            </a:rPr>
            <a:t>matnni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o'qish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va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tushunish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darajasini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aniqlovchi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xalqaro</a:t>
          </a:r>
          <a:r>
            <a:rPr lang="en-US" sz="3200" kern="1200" dirty="0" smtClean="0">
              <a:latin typeface="Times New Roman"/>
              <a:ea typeface="Times New Roman"/>
            </a:rPr>
            <a:t> </a:t>
          </a:r>
          <a:r>
            <a:rPr lang="en-US" sz="3200" kern="1200" dirty="0" err="1" smtClean="0">
              <a:latin typeface="Times New Roman"/>
              <a:ea typeface="Times New Roman"/>
            </a:rPr>
            <a:t>tadqiqot</a:t>
          </a:r>
          <a:r>
            <a:rPr lang="en-US" sz="3200" kern="1200" dirty="0" smtClean="0">
              <a:latin typeface="Times New Roman"/>
              <a:ea typeface="Times New Roman"/>
            </a:rPr>
            <a:t>.</a:t>
          </a:r>
          <a:endParaRPr lang="ru-RU" sz="3200" kern="1200" dirty="0">
            <a:latin typeface="Times New Roman"/>
            <a:ea typeface="Times New Roman"/>
          </a:endParaRPr>
        </a:p>
      </dsp:txBody>
      <dsp:txXfrm>
        <a:off x="75090" y="3903448"/>
        <a:ext cx="6586951" cy="1388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942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7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780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9163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1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2110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444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6900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0618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8442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5667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4534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09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1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762001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8485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8629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8692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1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9433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2737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224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01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3093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0389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25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26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26" y="477739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" y="432383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6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04200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562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0711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2715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5540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1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6736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3237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2257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7563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328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21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38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38093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29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476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1348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42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87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589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90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0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26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21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</a:lvl1pPr>
            <a:lvl2pPr marL="685800" indent="-228600">
              <a:buFont typeface="Wingdings" panose="05000000000000000000" pitchFamily="2" charset="2"/>
              <a:buChar char="§"/>
            </a:lvl2pPr>
            <a:lvl3pPr>
              <a:buFont typeface="Wingdings" panose="05000000000000000000" pitchFamily="2" charset="2"/>
              <a:buChar char="§"/>
            </a:lvl3pPr>
            <a:lvl4pPr marL="1600200" indent="-228600">
              <a:buFont typeface="Wingdings" panose="05000000000000000000" pitchFamily="2" charset="2"/>
              <a:buChar char="§"/>
            </a:lvl4pPr>
            <a:lvl5pPr>
              <a:buFont typeface="Wingdings" panose="05000000000000000000" pitchFamily="2" charset="2"/>
              <a:buChar char="§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0485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214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405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6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66036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565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6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5971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977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9640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25" y="62742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2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4636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26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26" y="477739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" y="432383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6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349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38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83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0131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828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42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26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2992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8067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0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26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2665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747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810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6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9854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97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7401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8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7401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0486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6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9226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340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0384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25" y="62742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2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596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26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26" y="477739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" y="432383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6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2906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38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166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43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4407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42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0151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307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89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4321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9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91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74321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04869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041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0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26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17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98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6603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6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2292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63446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6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62863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3004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2458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25" y="62742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2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88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04865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26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26" y="477739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" y="432383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6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432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38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1591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079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369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42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37381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738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069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0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26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1294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8741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50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0486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6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5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05707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30374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6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92546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6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4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0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3616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6796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25" y="62742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2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240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08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1142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831851" y="17097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2668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79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99" name="Content Placeholder 2"/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70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7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0487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1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6571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6652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7887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5183188" y="98744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692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6769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066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8421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4846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0442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97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66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3582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41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4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6096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188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8378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950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9998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6556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8372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9278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5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ame 7"/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838200" y="681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29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93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9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63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38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26" y="613582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1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38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26" y="613582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50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38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26" y="613582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98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38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12/18/2023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26" y="613582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60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1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4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7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0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0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1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12" name="Oval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2537530" y="4"/>
            <a:ext cx="6857999" cy="6857999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13" name="Oval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73990" y="1194078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14" name="Oval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6439635" y="19427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15" name="Title"/>
          <p:cNvSpPr>
            <a:spLocks noGrp="1"/>
          </p:cNvSpPr>
          <p:nvPr>
            <p:ph type="ctrTitle"/>
          </p:nvPr>
        </p:nvSpPr>
        <p:spPr>
          <a:xfrm>
            <a:off x="2701171" y="1041477"/>
            <a:ext cx="7683063" cy="1922672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baholash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dasturlari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52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3" name="Fram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4" name="Title"/>
          <p:cNvSpPr>
            <a:spLocks noGrp="1"/>
          </p:cNvSpPr>
          <p:nvPr>
            <p:ph type="ctrTitle"/>
          </p:nvPr>
        </p:nvSpPr>
        <p:spPr>
          <a:xfrm>
            <a:off x="578069" y="857254"/>
            <a:ext cx="5517931" cy="5143499"/>
          </a:xfrm>
        </p:spPr>
        <p:txBody>
          <a:bodyPr anchor="ctr">
            <a:normAutofit/>
          </a:bodyPr>
          <a:lstStyle/>
          <a:p>
            <a:r>
              <a:rPr lang="en-US" sz="4400" b="1" dirty="0" err="1">
                <a:solidFill>
                  <a:srgbClr val="330066"/>
                </a:solidFill>
              </a:rPr>
              <a:t>Xalqaro</a:t>
            </a:r>
            <a:r>
              <a:rPr lang="en-US" sz="4400" b="1" dirty="0">
                <a:solidFill>
                  <a:srgbClr val="330066"/>
                </a:solidFill>
              </a:rPr>
              <a:t> </a:t>
            </a:r>
            <a:r>
              <a:rPr lang="en-US" sz="4400" b="1" dirty="0" err="1" smtClean="0">
                <a:solidFill>
                  <a:srgbClr val="330066"/>
                </a:solidFill>
              </a:rPr>
              <a:t>baholash</a:t>
            </a:r>
            <a:r>
              <a:rPr lang="en-US" sz="4400" b="1" dirty="0" smtClean="0">
                <a:solidFill>
                  <a:srgbClr val="330066"/>
                </a:solidFill>
              </a:rPr>
              <a:t> </a:t>
            </a:r>
            <a:r>
              <a:rPr lang="en-US" sz="4400" b="1" dirty="0" err="1">
                <a:solidFill>
                  <a:srgbClr val="330066"/>
                </a:solidFill>
              </a:rPr>
              <a:t>dastur</a:t>
            </a:r>
            <a:r>
              <a:rPr lang="en-US" sz="4400" b="1" dirty="0">
                <a:solidFill>
                  <a:srgbClr val="330066"/>
                </a:solidFill>
              </a:rPr>
              <a:t> </a:t>
            </a:r>
            <a:r>
              <a:rPr lang="en-US" sz="4400" b="1" dirty="0" err="1">
                <a:solidFill>
                  <a:srgbClr val="330066"/>
                </a:solidFill>
              </a:rPr>
              <a:t>turlari</a:t>
            </a:r>
            <a:endParaRPr lang="en-US" sz="4400" b="1" dirty="0">
              <a:solidFill>
                <a:srgbClr val="330066"/>
              </a:solidFill>
            </a:endParaRPr>
          </a:p>
        </p:txBody>
      </p:sp>
      <p:pic>
        <p:nvPicPr>
          <p:cNvPr id="2097155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627" y="857251"/>
            <a:ext cx="6136280" cy="51434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737" y="372689"/>
            <a:ext cx="933157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PISA 15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yoshli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oʻquvchilarning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oʻqish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matematik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tabiiy-ilmiy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savodxonlik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darajasini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baholasa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endParaRPr lang="en-US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 indent="-457200" algn="just" defTabSz="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PIRLS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4-sinf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oʻquvchilarining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matnni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oʻqish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tushunish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darajasini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baholaydi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en-US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0" indent="-457200" algn="just" defTabSz="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TIMSS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xalqaro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baholash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dasturi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esa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, 4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8-sinf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oʻquvchilarining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matematika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tabiiy-ilmiy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savodxonlik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darajasini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baholaydi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en-US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449580" algn="just" defTabSz="457200"/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PIRLS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TIMSSni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bir-birini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toʻldiruvchi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dasturlar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deb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eʼtirof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etish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mumkin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 defTabSz="457200"/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PISA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TIMSS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tadqiqotlarini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ularning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ustuvor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yoʻnalishlaridan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biri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sifatida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oʻquvchilarning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matematik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savodxonligini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baholashini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inobatga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olinsa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Respublikamizda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matematika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sohasini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rivojlantirish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boʻyicha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olib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borilayotgan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islohotlarga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ham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hamnafas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boʻladi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deb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aytish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mumkin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3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084" y="163773"/>
            <a:ext cx="9812740" cy="657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40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0504" y="945435"/>
            <a:ext cx="89424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PISA -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o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‘quvchilarning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o‘qish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matematika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tabiiy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fanlardan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savodxonligini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baholashga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qaratilgan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xalqaro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baholash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dasturi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bo‘lib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uning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natijalari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asosida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dunyo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mamlakatlari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o‘quv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dasturlarida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mavjud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talablar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doirasida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o‘quvchilarning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bilim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ko‘nikmalarini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hayotiy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vaziyatlarda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qo‘llash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fikrlash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muloqot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qilish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qobiliyat­larini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aniqlashga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qaratilgan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5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1048659"/>
          <p:cNvSpPr>
            <a:spLocks noGrp="1"/>
          </p:cNvSpPr>
          <p:nvPr>
            <p:ph type="ctrTitle"/>
          </p:nvPr>
        </p:nvSpPr>
        <p:spPr>
          <a:xfrm>
            <a:off x="1617784" y="509001"/>
            <a:ext cx="9345430" cy="4796529"/>
          </a:xfrm>
        </p:spPr>
        <p:txBody>
          <a:bodyPr>
            <a:noAutofit/>
          </a:bodyPr>
          <a:lstStyle/>
          <a:p>
            <a:r>
              <a:rPr lang="ru-RU" alt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 - </a:t>
            </a:r>
            <a:r>
              <a:rPr lang="en-US" alt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alt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baholash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testlari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alt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alt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о‘tkazilib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о‘quvchilar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uchta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yо‘nalish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bо‘yicha,1000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ballik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tizimda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baholanadi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galgi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yuqorida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sanalgan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uchta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yо‘nalishdan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biriga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e’tibor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qaratiladi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5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409433"/>
            <a:ext cx="10727140" cy="6059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7" y="668741"/>
            <a:ext cx="112823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TIMSS </a:t>
            </a:r>
            <a:r>
              <a:rPr lang="ru-RU" sz="2400" dirty="0" smtClean="0">
                <a:latin typeface="Times New Roman"/>
                <a:ea typeface="Times New Roman"/>
              </a:rPr>
              <a:t>– </a:t>
            </a:r>
            <a:r>
              <a:rPr lang="en-US" sz="2400" dirty="0" smtClean="0">
                <a:latin typeface="Times New Roman"/>
                <a:ea typeface="Times New Roman"/>
              </a:rPr>
              <a:t>4</a:t>
            </a:r>
            <a:r>
              <a:rPr lang="ru-RU" sz="2400" dirty="0" smtClean="0">
                <a:latin typeface="Times New Roman"/>
                <a:ea typeface="Times New Roman"/>
              </a:rPr>
              <a:t>  </a:t>
            </a:r>
            <a:r>
              <a:rPr lang="en-US" sz="2400" dirty="0" err="1" smtClean="0">
                <a:latin typeface="Times New Roman"/>
                <a:ea typeface="Times New Roman"/>
              </a:rPr>
              <a:t>va</a:t>
            </a:r>
            <a:r>
              <a:rPr lang="en-US" sz="2400" dirty="0" smtClean="0">
                <a:latin typeface="Times New Roman"/>
                <a:ea typeface="Times New Roman"/>
              </a:rPr>
              <a:t> 8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latin typeface="Times New Roman"/>
                <a:ea typeface="Times New Roman"/>
              </a:rPr>
              <a:t>- </a:t>
            </a:r>
            <a:r>
              <a:rPr lang="en-US" sz="2400" dirty="0" err="1">
                <a:latin typeface="Times New Roman"/>
                <a:ea typeface="Times New Roman"/>
              </a:rPr>
              <a:t>sinf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oʻquvchilarining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matematika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tabiiy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yoʻnalishdagi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fanlardan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oʻzlashtirish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darajasini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baholash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dasturi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boʻlib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bu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tadqiqot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toʻrt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yilda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marta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oʻtkaziladi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TIMSS </a:t>
            </a:r>
            <a:r>
              <a:rPr lang="en-US" sz="2400" dirty="0" err="1">
                <a:latin typeface="Times New Roman"/>
                <a:ea typeface="Times New Roman"/>
              </a:rPr>
              <a:t>xalqaro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baholash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dasturida</a:t>
            </a:r>
            <a:r>
              <a:rPr lang="en-US" sz="2400" dirty="0">
                <a:latin typeface="Times New Roman"/>
                <a:ea typeface="Times New Roman"/>
              </a:rPr>
              <a:t> 4-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8-sinf </a:t>
            </a:r>
            <a:r>
              <a:rPr lang="en-US" sz="2400" dirty="0" err="1">
                <a:latin typeface="Times New Roman"/>
                <a:ea typeface="Times New Roman"/>
              </a:rPr>
              <a:t>oʻquvchilarining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matematika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tabiiy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fanlar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boʻyicha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egallagan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bilim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darajasi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sifatini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solishtirish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hamda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milliy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taʼlim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tizimidagi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farqlarni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aniqlash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bilan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qatorda,qoʻshimcha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ravishda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maktablarda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matematika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tabiiy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fanlar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boʻyicha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berilayotgan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taʼlim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mazmuni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oʻquv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jarayoni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taʼlim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muassasasining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imkoniyatlari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oʻqituvchilar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salohiyati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oʻquvchilarning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oilalari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bilan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bogʻliq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omillari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oʻrganiladi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TIMSS </a:t>
            </a:r>
            <a:r>
              <a:rPr lang="en-US" sz="2400" dirty="0" err="1">
                <a:latin typeface="Times New Roman"/>
                <a:ea typeface="Times New Roman"/>
              </a:rPr>
              <a:t>dasturi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oʻzining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birinchi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tadqiqotini</a:t>
            </a:r>
            <a:r>
              <a:rPr lang="en-US" sz="2400" dirty="0">
                <a:latin typeface="Times New Roman"/>
                <a:ea typeface="Times New Roman"/>
              </a:rPr>
              <a:t> 1995-yilda </a:t>
            </a:r>
            <a:r>
              <a:rPr lang="en-US" sz="2400" dirty="0" err="1">
                <a:latin typeface="Times New Roman"/>
                <a:ea typeface="Times New Roman"/>
              </a:rPr>
              <a:t>boshlagan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boʻlib</a:t>
            </a:r>
            <a:r>
              <a:rPr lang="ru-RU" sz="2400" dirty="0">
                <a:latin typeface="Times New Roman"/>
                <a:ea typeface="Times New Roman"/>
              </a:rPr>
              <a:t>,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toʻrt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yilda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amalga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oshirilishi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rejalashtirilgan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en-US" sz="2400" dirty="0" err="1">
                <a:latin typeface="Times New Roman"/>
                <a:ea typeface="Times New Roman"/>
              </a:rPr>
              <a:t>Dasturda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qatnashayotgan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davlatlar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soni</a:t>
            </a:r>
            <a:r>
              <a:rPr lang="en-US" sz="2400" dirty="0">
                <a:latin typeface="Times New Roman"/>
                <a:ea typeface="Times New Roman"/>
              </a:rPr>
              <a:t> ham </a:t>
            </a:r>
            <a:r>
              <a:rPr lang="en-US" sz="2400" dirty="0" err="1">
                <a:latin typeface="Times New Roman"/>
                <a:ea typeface="Times New Roman"/>
              </a:rPr>
              <a:t>tobora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ortib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bormoqda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buni</a:t>
            </a:r>
            <a:r>
              <a:rPr lang="en-US" sz="2400" dirty="0">
                <a:latin typeface="Times New Roman"/>
                <a:ea typeface="Times New Roman"/>
              </a:rPr>
              <a:t> 2015-yildagi TIMSS </a:t>
            </a:r>
            <a:r>
              <a:rPr lang="en-US" sz="2400" dirty="0" err="1">
                <a:latin typeface="Times New Roman"/>
                <a:ea typeface="Times New Roman"/>
              </a:rPr>
              <a:t>tadqiqotida</a:t>
            </a:r>
            <a:r>
              <a:rPr lang="en-US" sz="2400" dirty="0">
                <a:latin typeface="Times New Roman"/>
                <a:ea typeface="Times New Roman"/>
              </a:rPr>
              <a:t> 57 ta </a:t>
            </a:r>
            <a:r>
              <a:rPr lang="en-US" sz="2400" dirty="0" err="1">
                <a:latin typeface="Times New Roman"/>
                <a:ea typeface="Times New Roman"/>
              </a:rPr>
              <a:t>mamlakat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qatnashgan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boʻlsa</a:t>
            </a:r>
            <a:r>
              <a:rPr lang="en-US" sz="2400" dirty="0">
                <a:latin typeface="Times New Roman"/>
                <a:ea typeface="Times New Roman"/>
              </a:rPr>
              <a:t>, 2019-yilda </a:t>
            </a:r>
            <a:r>
              <a:rPr lang="en-US" sz="2400" dirty="0" err="1">
                <a:latin typeface="Times New Roman"/>
                <a:ea typeface="Times New Roman"/>
              </a:rPr>
              <a:t>bu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koʻrsatkich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ortib</a:t>
            </a:r>
            <a:r>
              <a:rPr lang="en-US" sz="2400" dirty="0">
                <a:latin typeface="Times New Roman"/>
                <a:ea typeface="Times New Roman"/>
              </a:rPr>
              <a:t>, 60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ortiq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davlatni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tashkil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etganida</a:t>
            </a:r>
            <a:r>
              <a:rPr lang="en-US" sz="2400" dirty="0">
                <a:latin typeface="Times New Roman"/>
                <a:ea typeface="Times New Roman"/>
              </a:rPr>
              <a:t> ham </a:t>
            </a:r>
            <a:r>
              <a:rPr lang="en-US" sz="2400" dirty="0" err="1">
                <a:latin typeface="Times New Roman"/>
                <a:ea typeface="Times New Roman"/>
              </a:rPr>
              <a:t>koʻrish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mumkin</a:t>
            </a:r>
            <a:r>
              <a:rPr lang="en-US" sz="2400" dirty="0">
                <a:latin typeface="Times New Roman"/>
                <a:ea typeface="Times New Roman"/>
              </a:rPr>
              <a:t>. TIMSS 2015 </a:t>
            </a:r>
            <a:r>
              <a:rPr lang="en-US" sz="2400" dirty="0" err="1">
                <a:latin typeface="Times New Roman"/>
                <a:ea typeface="Times New Roman"/>
              </a:rPr>
              <a:t>tadqiqot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natijalariga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koʻra</a:t>
            </a:r>
            <a:r>
              <a:rPr lang="en-US" sz="2400" dirty="0">
                <a:latin typeface="Times New Roman"/>
                <a:ea typeface="Times New Roman"/>
              </a:rPr>
              <a:t>, AQSH, </a:t>
            </a:r>
            <a:r>
              <a:rPr lang="en-US" sz="2400" dirty="0" err="1">
                <a:latin typeface="Times New Roman"/>
                <a:ea typeface="Times New Roman"/>
              </a:rPr>
              <a:t>Singapur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Gonkong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Koreya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Respublikasi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Yaponiya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Rossiya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Buyuk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Britaniya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kabi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davlatlarning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taʼlim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tizimi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eng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yuqori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koʻrsatkichlarni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egallagan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3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317" y="971023"/>
            <a:ext cx="849235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Times New Roman"/>
                <a:ea typeface="Times New Roman"/>
              </a:rPr>
              <a:t>TALIS</a:t>
            </a:r>
            <a:r>
              <a:rPr lang="ru-RU" sz="4800" dirty="0" smtClean="0">
                <a:latin typeface="Times New Roman"/>
                <a:ea typeface="Times New Roman"/>
              </a:rPr>
              <a:t> </a:t>
            </a:r>
            <a:r>
              <a:rPr lang="en-US" sz="4800" dirty="0" smtClean="0">
                <a:latin typeface="Times New Roman"/>
                <a:ea typeface="Times New Roman"/>
              </a:rPr>
              <a:t>— </a:t>
            </a:r>
            <a:r>
              <a:rPr lang="en-US" sz="4800" dirty="0" err="1">
                <a:latin typeface="Times New Roman"/>
                <a:ea typeface="Times New Roman"/>
              </a:rPr>
              <a:t>rahbar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va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pedagog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kadrlarning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umumiy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o‘rta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ta’lim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muassasalarida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o‘qitish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va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ta’lim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olish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muhitini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hamda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o‘qituvchilarning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ish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sharoitlarini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o‘rganish</a:t>
            </a:r>
            <a:r>
              <a:rPr lang="en-US" sz="4800" dirty="0">
                <a:latin typeface="Times New Roman"/>
                <a:ea typeface="Times New Roman"/>
              </a:rPr>
              <a:t> </a:t>
            </a:r>
            <a:r>
              <a:rPr lang="en-US" sz="4800" dirty="0" err="1">
                <a:latin typeface="Times New Roman"/>
                <a:ea typeface="Times New Roman"/>
              </a:rPr>
              <a:t>uchun</a:t>
            </a:r>
            <a:r>
              <a:rPr lang="en-US" sz="4800" dirty="0">
                <a:latin typeface="Times New Roman"/>
                <a:ea typeface="Times New Roman"/>
              </a:rPr>
              <a:t>.</a:t>
            </a:r>
            <a:r>
              <a:rPr lang="en-US" sz="4000" dirty="0">
                <a:latin typeface="Times New Roman"/>
                <a:ea typeface="Times New Roman"/>
              </a:rPr>
              <a:t/>
            </a:r>
            <a:br>
              <a:rPr lang="en-US" sz="4000" dirty="0">
                <a:latin typeface="Times New Roman"/>
                <a:ea typeface="Times New Roman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5612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33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5738" y="974984"/>
            <a:ext cx="9175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</a:rPr>
              <a:t>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5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99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0" name="Fram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1" name="Title"/>
          <p:cNvSpPr>
            <a:spLocks noGrp="1"/>
          </p:cNvSpPr>
          <p:nvPr>
            <p:ph type="ctrTitle"/>
          </p:nvPr>
        </p:nvSpPr>
        <p:spPr>
          <a:xfrm>
            <a:off x="838214" y="609620"/>
            <a:ext cx="4448175" cy="5567363"/>
          </a:xfrm>
        </p:spPr>
        <p:txBody>
          <a:bodyPr anchor="ctr">
            <a:normAutofit/>
          </a:bodyPr>
          <a:lstStyle/>
          <a:p>
            <a:r>
              <a:rPr lang="en-US" sz="4400" b="1" smtClean="0">
                <a:solidFill>
                  <a:srgbClr val="330066"/>
                </a:solidFill>
              </a:rPr>
              <a:t>Reja:</a:t>
            </a:r>
            <a:endParaRPr lang="en-US" sz="4400" b="1">
              <a:solidFill>
                <a:srgbClr val="330066"/>
              </a:solidFill>
            </a:endParaRPr>
          </a:p>
        </p:txBody>
      </p:sp>
      <p:graphicFrame>
        <p:nvGraphicFramePr>
          <p:cNvPr id="4194305" name="Content Placeholde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9945436"/>
              </p:ext>
            </p:extLst>
          </p:nvPr>
        </p:nvGraphicFramePr>
        <p:xfrm>
          <a:off x="4719145" y="609620"/>
          <a:ext cx="6737131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5723" y="489935"/>
            <a:ext cx="100115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defTabSz="457200"/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PIRLS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xalqaro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tadqiqoti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boshlang'ich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sinf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o'quvchilarining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o'qib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tushunish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ko'nikmalarini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qay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darajada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rivojlanganligi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haqidagi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ma'lumotlarni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xalqaro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miqyosda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taqqoslash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imkonini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beradigan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o'qish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o'qitishni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yaxshilashda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ta'lim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sohasidagi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davlat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siyosatiga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xizmat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qilishi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mumkin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bo'lgan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tahlillarni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taqdim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etadigan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yirik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xalqaro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baholash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dasturi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hisoblanadi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defTabSz="457200"/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Hozirgi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vaqtda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PIRLS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ta'rifiga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ko'ra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o'qish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savodxonligi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jamiyat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tomonidan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talab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qilinadigan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inson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tomonidan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qadrlanadigan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yozma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til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shakllarini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tushunish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ulardan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foydalanish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shuningdek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matnlardan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turli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shakllarda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ma'no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hosil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qila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olish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qobiliyati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hamdir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b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4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525" y="109182"/>
            <a:ext cx="10645254" cy="674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90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145" y="157163"/>
            <a:ext cx="9448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7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366582"/>
          </a:xfrm>
        </p:spPr>
        <p:txBody>
          <a:bodyPr/>
          <a:lstStyle/>
          <a:p>
            <a:endParaRPr lang="en-US"/>
          </a:p>
        </p:txBody>
      </p:sp>
      <p:pic>
        <p:nvPicPr>
          <p:cNvPr id="209715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18" y="719670"/>
            <a:ext cx="10603895" cy="5418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338" y="520115"/>
            <a:ext cx="8398565" cy="5808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048594"/>
          <p:cNvSpPr>
            <a:spLocks noGrp="1"/>
          </p:cNvSpPr>
          <p:nvPr>
            <p:ph type="ctrTitle"/>
          </p:nvPr>
        </p:nvSpPr>
        <p:spPr>
          <a:xfrm>
            <a:off x="-33105" y="0"/>
            <a:ext cx="12155721" cy="6818612"/>
          </a:xfrm>
        </p:spPr>
        <p:txBody>
          <a:bodyPr/>
          <a:lstStyle/>
          <a:p>
            <a:endParaRPr lang="x-none"/>
          </a:p>
        </p:txBody>
      </p:sp>
      <p:pic>
        <p:nvPicPr>
          <p:cNvPr id="2097154" name="Рисунок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2506096"/>
            <a:ext cx="12192000" cy="67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6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1048595"/>
          <p:cNvSpPr>
            <a:spLocks noGrp="1"/>
          </p:cNvSpPr>
          <p:nvPr>
            <p:ph type="ctrTitle"/>
          </p:nvPr>
        </p:nvSpPr>
        <p:spPr>
          <a:xfrm>
            <a:off x="-12444" y="13400"/>
            <a:ext cx="12216895" cy="6844600"/>
          </a:xfrm>
        </p:spPr>
        <p:txBody>
          <a:bodyPr/>
          <a:lstStyle/>
          <a:p>
            <a:endParaRPr lang="x-none"/>
          </a:p>
        </p:txBody>
      </p:sp>
      <p:pic>
        <p:nvPicPr>
          <p:cNvPr id="2097155" name="Рисунок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55"/>
            <a:ext cx="12192000" cy="66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9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головок 1048597"/>
          <p:cNvSpPr>
            <a:spLocks noGrp="1"/>
          </p:cNvSpPr>
          <p:nvPr>
            <p:ph type="ctrTitle"/>
          </p:nvPr>
        </p:nvSpPr>
        <p:spPr>
          <a:xfrm>
            <a:off x="1798983" y="407503"/>
            <a:ext cx="8249478" cy="4363279"/>
          </a:xfrm>
        </p:spPr>
        <p:txBody>
          <a:bodyPr>
            <a:normAutofit fontScale="90000"/>
          </a:bodyPr>
          <a:lstStyle/>
          <a:p>
            <a:r>
              <a:rPr lang="en-US" altLang="en-GB" dirty="0" smtClean="0"/>
              <a:t> </a:t>
            </a:r>
            <a:r>
              <a:rPr lang="en-US" altLang="en-GB" sz="4400" dirty="0"/>
              <a:t>Biz  ilk </a:t>
            </a:r>
            <a:r>
              <a:rPr lang="en-US" altLang="en-GB" sz="4400" dirty="0" err="1"/>
              <a:t>bor</a:t>
            </a:r>
            <a:r>
              <a:rPr lang="en-US" altLang="en-GB" sz="4400" dirty="0"/>
              <a:t>  </a:t>
            </a:r>
            <a:r>
              <a:rPr lang="en-US" altLang="en-GB" sz="4400" dirty="0" err="1"/>
              <a:t>О‘zbekiston</a:t>
            </a:r>
            <a:r>
              <a:rPr lang="en-US" altLang="en-GB" sz="4400" dirty="0"/>
              <a:t> </a:t>
            </a:r>
            <a:r>
              <a:rPr lang="en-US" altLang="en-GB" sz="4400" dirty="0" err="1"/>
              <a:t>Respublikasi</a:t>
            </a:r>
            <a:r>
              <a:rPr lang="en-US" altLang="en-GB" sz="4400" dirty="0"/>
              <a:t> </a:t>
            </a:r>
            <a:r>
              <a:rPr lang="en-US" altLang="en-GB" sz="4400" dirty="0" err="1"/>
              <a:t>Vazirlar</a:t>
            </a:r>
            <a:r>
              <a:rPr lang="en-US" altLang="en-GB" sz="4400" dirty="0"/>
              <a:t> </a:t>
            </a:r>
            <a:r>
              <a:rPr lang="en-US" altLang="en-GB" sz="4400" dirty="0" err="1"/>
              <a:t>Mahkamasining</a:t>
            </a:r>
            <a:r>
              <a:rPr lang="en-US" altLang="en-GB" sz="4400" dirty="0"/>
              <a:t> 2018 </a:t>
            </a:r>
            <a:r>
              <a:rPr lang="en-US" altLang="en-GB" sz="4400" dirty="0" err="1"/>
              <a:t>yil</a:t>
            </a:r>
            <a:r>
              <a:rPr lang="en-US" altLang="en-GB" sz="4400" dirty="0"/>
              <a:t> 8 </a:t>
            </a:r>
            <a:r>
              <a:rPr lang="en-US" altLang="en-GB" sz="4400" dirty="0" err="1"/>
              <a:t>dekabrdagi</a:t>
            </a:r>
            <a:r>
              <a:rPr lang="en-US" altLang="en-GB" sz="4400" dirty="0"/>
              <a:t> "</a:t>
            </a:r>
            <a:r>
              <a:rPr lang="en-US" altLang="en-GB" sz="4400" dirty="0" err="1"/>
              <a:t>Xalq</a:t>
            </a:r>
            <a:r>
              <a:rPr lang="en-US" altLang="en-GB" sz="4400" dirty="0"/>
              <a:t> </a:t>
            </a:r>
            <a:r>
              <a:rPr lang="en-US" altLang="en-GB" sz="4400" dirty="0" err="1"/>
              <a:t>ta’limi</a:t>
            </a:r>
            <a:r>
              <a:rPr lang="en-US" altLang="en-GB" sz="4400" dirty="0"/>
              <a:t> </a:t>
            </a:r>
            <a:r>
              <a:rPr lang="en-US" altLang="en-GB" sz="4400" dirty="0" err="1"/>
              <a:t>tizimida</a:t>
            </a:r>
            <a:r>
              <a:rPr lang="en-US" altLang="en-GB" sz="4400" dirty="0"/>
              <a:t> </a:t>
            </a:r>
            <a:r>
              <a:rPr lang="en-US" altLang="en-GB" sz="4400" dirty="0" err="1"/>
              <a:t>ta’lim</a:t>
            </a:r>
            <a:r>
              <a:rPr lang="en-US" altLang="en-GB" sz="4400" dirty="0"/>
              <a:t> </a:t>
            </a:r>
            <a:r>
              <a:rPr lang="en-US" altLang="en-GB" sz="4400" dirty="0" err="1"/>
              <a:t>sifatini</a:t>
            </a:r>
            <a:r>
              <a:rPr lang="en-US" altLang="en-GB" sz="4400" dirty="0"/>
              <a:t> </a:t>
            </a:r>
            <a:r>
              <a:rPr lang="en-US" altLang="en-GB" sz="4400" dirty="0" err="1"/>
              <a:t>baholash</a:t>
            </a:r>
            <a:r>
              <a:rPr lang="en-US" altLang="en-GB" sz="4400" dirty="0"/>
              <a:t> </a:t>
            </a:r>
            <a:r>
              <a:rPr lang="en-US" altLang="en-GB" sz="4400" dirty="0" err="1"/>
              <a:t>sohasidagi</a:t>
            </a:r>
            <a:r>
              <a:rPr lang="en-US" altLang="en-GB" sz="4400" dirty="0"/>
              <a:t> </a:t>
            </a:r>
            <a:r>
              <a:rPr lang="en-US" altLang="en-GB" sz="4400" dirty="0" err="1"/>
              <a:t>xalqaro</a:t>
            </a:r>
            <a:r>
              <a:rPr lang="en-US" altLang="en-GB" sz="4400" dirty="0"/>
              <a:t> </a:t>
            </a:r>
            <a:r>
              <a:rPr lang="en-US" altLang="en-GB" sz="4400" dirty="0" err="1"/>
              <a:t>tadqiqotlarni</a:t>
            </a:r>
            <a:r>
              <a:rPr lang="en-US" altLang="en-GB" sz="4400" dirty="0"/>
              <a:t> </a:t>
            </a:r>
            <a:r>
              <a:rPr lang="en-US" altLang="en-GB" sz="4400" dirty="0" err="1"/>
              <a:t>tashkil</a:t>
            </a:r>
            <a:r>
              <a:rPr lang="en-US" altLang="en-GB" sz="4400" dirty="0"/>
              <a:t> </a:t>
            </a:r>
            <a:r>
              <a:rPr lang="en-US" altLang="en-GB" sz="4400" dirty="0" err="1"/>
              <a:t>etish</a:t>
            </a:r>
            <a:r>
              <a:rPr lang="en-US" altLang="en-GB" sz="4400" dirty="0"/>
              <a:t> </a:t>
            </a:r>
            <a:r>
              <a:rPr lang="en-US" altLang="en-GB" sz="4400" dirty="0" err="1"/>
              <a:t>chora-tadbirlari</a:t>
            </a:r>
            <a:r>
              <a:rPr lang="en-US" altLang="en-GB" sz="4400" dirty="0"/>
              <a:t> </a:t>
            </a:r>
            <a:r>
              <a:rPr lang="en-US" altLang="en-GB" sz="4400" dirty="0" err="1"/>
              <a:t>tо‘g‘risida"gi</a:t>
            </a:r>
            <a:r>
              <a:rPr lang="en-US" altLang="en-GB" sz="4400" dirty="0"/>
              <a:t> </a:t>
            </a:r>
            <a:r>
              <a:rPr lang="en-US" altLang="en-GB" sz="4400" dirty="0" err="1"/>
              <a:t>qarorida</a:t>
            </a:r>
            <a:r>
              <a:rPr lang="en-US" altLang="en-GB" sz="4400" dirty="0"/>
              <a:t> </a:t>
            </a:r>
            <a:r>
              <a:rPr lang="en-US" altLang="en-GB" sz="4400" dirty="0" err="1"/>
              <a:t>duch</a:t>
            </a:r>
            <a:r>
              <a:rPr lang="en-US" altLang="en-GB" sz="4400" dirty="0"/>
              <a:t> </a:t>
            </a:r>
            <a:r>
              <a:rPr lang="en-US" altLang="en-GB" sz="4400" dirty="0" err="1"/>
              <a:t>kelgandik</a:t>
            </a:r>
            <a:r>
              <a:rPr lang="en-US" altLang="en-GB" sz="4400" dirty="0"/>
              <a:t>.</a:t>
            </a:r>
            <a:endParaRPr lang="x-none" sz="4400"/>
          </a:p>
        </p:txBody>
      </p:sp>
    </p:spTree>
    <p:extLst>
      <p:ext uri="{BB962C8B-B14F-4D97-AF65-F5344CB8AC3E}">
        <p14:creationId xmlns:p14="http://schemas.microsoft.com/office/powerpoint/2010/main" xmlns="" val="40909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048598"/>
          <p:cNvSpPr>
            <a:spLocks noGrp="1"/>
          </p:cNvSpPr>
          <p:nvPr>
            <p:ph type="ctrTitle"/>
          </p:nvPr>
        </p:nvSpPr>
        <p:spPr>
          <a:xfrm>
            <a:off x="1828800" y="447261"/>
            <a:ext cx="8686799" cy="4283766"/>
          </a:xfrm>
        </p:spPr>
        <p:txBody>
          <a:bodyPr>
            <a:noAutofit/>
          </a:bodyPr>
          <a:lstStyle/>
          <a:p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hujjatda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Vazirlar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Mahkamasi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huzuridagi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sifatini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inspeksiyasi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huzurida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sifatini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baholash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bо‘yicha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tadqiqotlarni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markazini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etishga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qaror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048599"/>
          <p:cNvSpPr>
            <a:spLocks noGrp="1"/>
          </p:cNvSpPr>
          <p:nvPr>
            <p:ph type="ctrTitle"/>
          </p:nvPr>
        </p:nvSpPr>
        <p:spPr>
          <a:xfrm>
            <a:off x="1381539" y="347870"/>
            <a:ext cx="9849679" cy="4452730"/>
          </a:xfrm>
        </p:spPr>
        <p:txBody>
          <a:bodyPr>
            <a:normAutofit/>
          </a:bodyPr>
          <a:lstStyle/>
          <a:p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bо‘ldiki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yilgi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tadqiqotlardan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bо‘yicha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tо‘rtinchi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о‘rinlarni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qit’adoshlarimiz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Singapur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Yaponiya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Taypeyi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о‘quvchi-yoshlari</a:t>
            </a:r>
            <a:r>
              <a:rPr lang="en-US" alt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egallagan</a:t>
            </a:r>
            <a:r>
              <a:rPr lang="en-US" alt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6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8074" y="883652"/>
            <a:ext cx="82882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defTabSz="457200"/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Oʻzbekiston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Respublikasi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Vazirlar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Mahkamasining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Xalq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taʼlimi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tizimida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taʼlim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sifatini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baholash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sohasidagi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xalqaro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tadqiqotlarni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tashkil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etish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chora-tadbirlari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toʻgʻrisida”gi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qarori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asosida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PIRLS, TIMSS, PISA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TALIS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xalqaro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tadqiqotlarini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Oʻzbekistonda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joriy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etilishi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belgilab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qoʻyilgan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boʻlib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mazkur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tadqiqotlarni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joriy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etish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maqsadida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Taʼlim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sifatini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nazorat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qilish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davlat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inspeksiyasi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huzurida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Taʼlim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sifatini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baholash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boʻyicha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xalqaro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tadqiqotlarni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amalga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oshirish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milliy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markazi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tashkil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etilgan</a:t>
            </a:r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6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minousVTI">
  <a:themeElements>
    <a:clrScheme name="AnalogousFromLightSeedLeftStep">
      <a:dk1>
        <a:srgbClr val="000000"/>
      </a:dk1>
      <a:lt1>
        <a:srgbClr val="FFFFFF"/>
      </a:lt1>
      <a:dk2>
        <a:srgbClr val="242D41"/>
      </a:dk2>
      <a:lt2>
        <a:srgbClr val="E8E6E2"/>
      </a:lt2>
      <a:accent1>
        <a:srgbClr val="94A4C5"/>
      </a:accent1>
      <a:accent2>
        <a:srgbClr val="7FAABA"/>
      </a:accent2>
      <a:accent3>
        <a:srgbClr val="82ACA6"/>
      </a:accent3>
      <a:accent4>
        <a:srgbClr val="77AE8F"/>
      </a:accent4>
      <a:accent5>
        <a:srgbClr val="81AD82"/>
      </a:accent5>
      <a:accent6>
        <a:srgbClr val="8AAB75"/>
      </a:accent6>
      <a:hlink>
        <a:srgbClr val="938159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3_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530</Words>
  <Application>Microsoft Office PowerPoint</Application>
  <PresentationFormat>Произвольный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LuminousVTI</vt:lpstr>
      <vt:lpstr>Легкий дым</vt:lpstr>
      <vt:lpstr>1_Легкий дым</vt:lpstr>
      <vt:lpstr>2_Легкий дым</vt:lpstr>
      <vt:lpstr>3_Легкий дым</vt:lpstr>
      <vt:lpstr>Office Theme</vt:lpstr>
      <vt:lpstr>1_Office Theme</vt:lpstr>
      <vt:lpstr>2_Office Theme</vt:lpstr>
      <vt:lpstr>3_Office Theme</vt:lpstr>
      <vt:lpstr>4_Office Theme</vt:lpstr>
      <vt:lpstr>Mavzu: Xalqaro baholash dasturlari.</vt:lpstr>
      <vt:lpstr>Reja:</vt:lpstr>
      <vt:lpstr>Слайд 3</vt:lpstr>
      <vt:lpstr>Слайд 4</vt:lpstr>
      <vt:lpstr>Слайд 5</vt:lpstr>
      <vt:lpstr> Biz  ilk bor  О‘zbekiston Respublikasi Vazirlar Mahkamasining 2018 yil 8 dekabrdagi "Xalq ta’limi tizimida ta’lim sifatini baholash sohasidagi xalqaro tadqiqotlarni tashkil etish chora-tadbirlari tо‘g‘risida"gi qarorida duch kelgandik.</vt:lpstr>
      <vt:lpstr>Mazkur hujjatda Vazirlar Mahkamasi huzuridagi Ta’lim sifatini nazorat qilish davlat inspeksiyasi huzurida Ta’lim sifatini baholash bо‘yicha xalqaro tadqiqotlarni amalga oshirish milliy markazini tashkil etishga qaror qilingan.</vt:lpstr>
      <vt:lpstr>Ma’lum bо‘ldiki, 2015 yilgi tadqiqotlardan keyin dunyo bо‘yicha birinchi, ikkinchi va tо‘rtinchi о‘rinlarni qit’adoshlarimiz - Singapur, Yaponiya va Xitoy Taypeyi о‘quvchi-yoshlari egallagan. </vt:lpstr>
      <vt:lpstr>Слайд 9</vt:lpstr>
      <vt:lpstr>Xalqaro baholash dastur turlari</vt:lpstr>
      <vt:lpstr>Слайд 11</vt:lpstr>
      <vt:lpstr>Слайд 12</vt:lpstr>
      <vt:lpstr>Слайд 13</vt:lpstr>
      <vt:lpstr> PISA - xalqaro baholash dasturi testlari uch yilda bir marta о‘tkazilib, о‘quvchilar bilimi uchta yо‘nalish bо‘yicha,1000 ballik tizimda baholanadi. Har galgi monitoring jarayonida yuqorida sanalgan uchta yо‘nalishdan biriga e’tibor qaratiladi.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Ta’lim muassasasi menejmenti.Xalqaro baholash.</dc:title>
  <dc:creator>Unknown User</dc:creator>
  <cp:lastModifiedBy>Пользователь</cp:lastModifiedBy>
  <cp:revision>44</cp:revision>
  <dcterms:created xsi:type="dcterms:W3CDTF">2022-05-30T23:04:35Z</dcterms:created>
  <dcterms:modified xsi:type="dcterms:W3CDTF">2023-12-18T08:07:49Z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a5918b40a354418d9cad2686dfe42280</vt:lpwstr>
  </property>
</Properties>
</file>